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24" r:id="rId5"/>
    <p:sldId id="260" r:id="rId6"/>
    <p:sldId id="325" r:id="rId7"/>
    <p:sldId id="259" r:id="rId8"/>
    <p:sldId id="280" r:id="rId9"/>
    <p:sldId id="281" r:id="rId10"/>
    <p:sldId id="263" r:id="rId11"/>
    <p:sldId id="37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EGER STEPHANE" initials="SM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267"/>
    <a:srgbClr val="3D4B74"/>
    <a:srgbClr val="595959"/>
    <a:srgbClr val="D73139"/>
    <a:srgbClr val="C00000"/>
    <a:srgbClr val="57BDE1"/>
    <a:srgbClr val="232D49"/>
    <a:srgbClr val="00002B"/>
    <a:srgbClr val="00003C"/>
    <a:srgbClr val="815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458" autoAdjust="0"/>
  </p:normalViewPr>
  <p:slideViewPr>
    <p:cSldViewPr snapToGrid="0">
      <p:cViewPr>
        <p:scale>
          <a:sx n="59" d="100"/>
          <a:sy n="59" d="100"/>
        </p:scale>
        <p:origin x="2574" y="16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6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A23BA4C-008A-4C76-A47E-84B0D5EF76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AF756C6-2F3E-48DA-8FCC-0E44B8EBFA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10884-27E7-4E0A-8F7A-71EC83A70B2E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A431B1-62A7-4FF2-A5A1-EF228B2D7A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1E0637-4464-4FF8-90E0-917D4BCA42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6217D-D81F-440B-AA38-E6475D79D4F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25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6CB02-C94E-4A91-BC5B-9559277D34BE}" type="datetimeFigureOut">
              <a:rPr lang="fr-FR" smtClean="0"/>
              <a:t>02/09/2025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BE93-1C38-4248-93E7-655C082FBA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21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6BE93-1C38-4248-93E7-655C082FBAE0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58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6C19957-8DDB-4C5A-A5B3-36826E03CB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762"/>
            <a:ext cx="12192000" cy="6542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3239DA-616F-4EB7-9710-8E08136C1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907" y="2508967"/>
            <a:ext cx="10652185" cy="11821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500" cap="all" baseline="0">
                <a:solidFill>
                  <a:srgbClr val="3B426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68F84C-B0B8-4570-9E89-E0EF5CB6F0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362" y="4155926"/>
            <a:ext cx="9144000" cy="762000"/>
          </a:xfrm>
        </p:spPr>
        <p:txBody>
          <a:bodyPr anchor="b"/>
          <a:lstStyle>
            <a:lvl1pPr marL="0" indent="0" algn="ctr">
              <a:buNone/>
              <a:defRPr sz="2400" b="1" cap="all" baseline="0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3A33530-C515-4B22-9449-239617E1F7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t="15561" r="10875" b="17095"/>
          <a:stretch/>
        </p:blipFill>
        <p:spPr>
          <a:xfrm>
            <a:off x="298938" y="284164"/>
            <a:ext cx="3712345" cy="17018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8ECD578-9173-45ED-BFE9-B3BDFA1A50FC}"/>
              </a:ext>
            </a:extLst>
          </p:cNvPr>
          <p:cNvSpPr txBox="1"/>
          <p:nvPr userDrawn="1"/>
        </p:nvSpPr>
        <p:spPr>
          <a:xfrm>
            <a:off x="10517781" y="6315015"/>
            <a:ext cx="1456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200" baseline="0" dirty="0">
                <a:solidFill>
                  <a:schemeClr val="bg1"/>
                </a:solidFill>
                <a:latin typeface="ITC Avant Garde Pro Bk" panose="02000503030000020004" pitchFamily="2" charset="0"/>
              </a:rPr>
              <a:t>#EspaceRSSI</a:t>
            </a:r>
            <a:endParaRPr lang="fr-FR" baseline="0" dirty="0">
              <a:solidFill>
                <a:schemeClr val="bg1"/>
              </a:solidFill>
              <a:latin typeface="ITC Avant Garde Pro Bk" panose="02000503030000020004" pitchFamily="2" charset="0"/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63CF3CBE-2571-4614-B248-239FFE6D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0636" y="6180141"/>
            <a:ext cx="7332785" cy="365125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FB4DC5ED-2DA7-4817-AF01-7E4B9D373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687" y="6178967"/>
            <a:ext cx="15708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E02C78-D9A1-45D6-A160-EE21C29A62F6}" type="datetime1">
              <a:rPr lang="fr-FR" smtClean="0"/>
              <a:pPr/>
              <a:t>02/09/2025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509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75CD3F-12FE-4630-8270-7B9D078D4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1" y="10391"/>
            <a:ext cx="461376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DC4240-EB87-4234-A151-6EB02607AC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7008812" cy="53094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5F9937-6CF8-4750-9C2A-C3475ABA7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3756" y="1610591"/>
            <a:ext cx="4613763" cy="4686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53100BD-38FB-4D21-8A0B-32A3FB8018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80" y="5908409"/>
            <a:ext cx="1298121" cy="61354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D5135A3-28F4-473B-A04B-E4827FDE3C9C}"/>
              </a:ext>
            </a:extLst>
          </p:cNvPr>
          <p:cNvSpPr txBox="1"/>
          <p:nvPr userDrawn="1"/>
        </p:nvSpPr>
        <p:spPr>
          <a:xfrm>
            <a:off x="10553995" y="6329477"/>
            <a:ext cx="1456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200" baseline="0" dirty="0">
                <a:solidFill>
                  <a:srgbClr val="3D4B74"/>
                </a:solidFill>
                <a:latin typeface="ITC Avant Garde Pro Bk" panose="02000503030000020004" pitchFamily="2" charset="0"/>
              </a:rPr>
              <a:t>#EspaceRSSI</a:t>
            </a:r>
            <a:endParaRPr lang="fr-FR" baseline="0" dirty="0">
              <a:solidFill>
                <a:srgbClr val="3D4B74"/>
              </a:solidFill>
              <a:latin typeface="ITC Avant Garde Pro Bk" panose="02000503030000020004" pitchFamily="2" charset="0"/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5F2F4701-ADD4-458D-BBBD-35DBDBB81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0636" y="6180141"/>
            <a:ext cx="7332785" cy="365125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3B426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F7972F24-33D0-4050-B22A-DE91815FF4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687" y="6178967"/>
            <a:ext cx="15708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3D4B74"/>
                </a:solidFill>
                <a:latin typeface="ITC Avant Garde Pro Bk" panose="02000503030000020004" pitchFamily="2" charset="0"/>
              </a:defRPr>
            </a:lvl1pPr>
          </a:lstStyle>
          <a:p>
            <a:fld id="{110285A5-0194-48D0-B7A9-9063C2503F4F}" type="datetime1">
              <a:rPr lang="fr-FR" smtClean="0"/>
              <a:t>02/09/2025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12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7D760FA-1477-494B-AC1C-93E7D3B65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0200"/>
            <a:ext cx="7008812" cy="430821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EB3BB4-74C1-4A01-BF21-39AA00021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185" y="1600200"/>
            <a:ext cx="4525840" cy="4308210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DBCC3E-0597-435E-93CD-9729F6E2F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4078-29C8-47D8-89EC-221DC3DEFA8E}" type="datetime1">
              <a:rPr lang="fr-FR" smtClean="0"/>
              <a:t>02/09/2025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3A51056-2205-44C4-91F9-F3DC56A2CE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80" y="5908409"/>
            <a:ext cx="1298121" cy="61354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5DAB5BE-767C-43EA-92F7-5971D86065D6}"/>
              </a:ext>
            </a:extLst>
          </p:cNvPr>
          <p:cNvSpPr txBox="1"/>
          <p:nvPr userDrawn="1"/>
        </p:nvSpPr>
        <p:spPr>
          <a:xfrm>
            <a:off x="10553995" y="6329477"/>
            <a:ext cx="1456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200" baseline="0" dirty="0">
                <a:solidFill>
                  <a:srgbClr val="3D4B74"/>
                </a:solidFill>
                <a:latin typeface="ITC Avant Garde Pro Bk" panose="02000503030000020004" pitchFamily="2" charset="0"/>
              </a:rPr>
              <a:t>#ConfClusif</a:t>
            </a:r>
            <a:endParaRPr lang="fr-FR" baseline="0" dirty="0">
              <a:solidFill>
                <a:srgbClr val="3D4B74"/>
              </a:solidFill>
              <a:latin typeface="ITC Avant Garde Pro Bk" panose="02000503030000020004" pitchFamily="2" charset="0"/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762CCA28-227B-4F63-BC82-8C57F7850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0636" y="6180141"/>
            <a:ext cx="7332785" cy="365125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3B426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187D2672-EF58-4063-8D3D-9A1BB3EB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606" y="288935"/>
            <a:ext cx="10522788" cy="903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1662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20686BA-A6C2-43A1-8721-EAAC9DEC4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63250" y="476250"/>
            <a:ext cx="1905000" cy="952500"/>
          </a:xfrm>
          <a:prstGeom prst="rect">
            <a:avLst/>
          </a:prstGeom>
        </p:spPr>
      </p:pic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0903FE-D2F2-4D61-ACD7-7D21EFC1B644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0" y="1432018"/>
            <a:ext cx="11523518" cy="491727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itre 1">
            <a:extLst>
              <a:ext uri="{FF2B5EF4-FFF2-40B4-BE49-F238E27FC236}">
                <a16:creationId xmlns:a16="http://schemas.microsoft.com/office/drawing/2014/main" id="{4D9636BB-F12D-4616-9CE8-7353B7C6E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606" y="288935"/>
            <a:ext cx="10522788" cy="903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7470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56D2E32-F917-49A2-91F7-AB19309FD9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288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1F0709F-664A-476E-ABEB-B4240A9ADFB5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360218" y="365125"/>
            <a:ext cx="8842664" cy="581183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14467CA-46A1-4290-BD71-6B3B7C5F3B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63250" y="476250"/>
            <a:ext cx="1905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6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géné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grille, objet d’extérieur&#10;&#10;Description générée automatiquement">
            <a:extLst>
              <a:ext uri="{FF2B5EF4-FFF2-40B4-BE49-F238E27FC236}">
                <a16:creationId xmlns:a16="http://schemas.microsoft.com/office/drawing/2014/main" id="{A5FA5F3B-08EA-40A4-A4F3-8ACC507784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10065"/>
            <a:ext cx="12192000" cy="246380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7018C9-FC7B-4E39-8609-61827E5C4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740" y="701646"/>
            <a:ext cx="10437962" cy="1049516"/>
          </a:xfrm>
        </p:spPr>
        <p:txBody>
          <a:bodyPr anchor="ctr">
            <a:noAutofit/>
          </a:bodyPr>
          <a:lstStyle>
            <a:lvl1pPr marL="0" indent="0" algn="ctr">
              <a:buNone/>
              <a:defRPr sz="4600" b="1" cap="none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57D9B286-19D7-4733-B705-4C4748FD1236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98740" y="2585303"/>
            <a:ext cx="5747238" cy="359766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600" b="1">
                <a:solidFill>
                  <a:srgbClr val="3B4267"/>
                </a:solidFill>
              </a:defRPr>
            </a:lvl1pPr>
            <a:lvl2pPr marL="457200" indent="0">
              <a:buNone/>
              <a:defRPr sz="3000">
                <a:solidFill>
                  <a:srgbClr val="3B4267"/>
                </a:solidFill>
              </a:defRPr>
            </a:lvl2pPr>
            <a:lvl3pPr marL="914400" indent="0">
              <a:buNone/>
              <a:defRPr>
                <a:solidFill>
                  <a:srgbClr val="3B4267"/>
                </a:solidFill>
              </a:defRPr>
            </a:lvl3pPr>
            <a:lvl4pPr marL="1371600" indent="0">
              <a:buNone/>
              <a:defRPr>
                <a:solidFill>
                  <a:srgbClr val="3B4267"/>
                </a:solidFill>
              </a:defRPr>
            </a:lvl4pPr>
            <a:lvl5pPr marL="1828800" indent="0">
              <a:buNone/>
              <a:defRPr>
                <a:solidFill>
                  <a:srgbClr val="3B426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C33FE3E-3E33-4C6A-A6FC-D08292145AD6}"/>
              </a:ext>
            </a:extLst>
          </p:cNvPr>
          <p:cNvSpPr txBox="1"/>
          <p:nvPr userDrawn="1"/>
        </p:nvSpPr>
        <p:spPr>
          <a:xfrm>
            <a:off x="10426137" y="6335153"/>
            <a:ext cx="1616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200" baseline="0" dirty="0">
                <a:solidFill>
                  <a:srgbClr val="3D4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#EspaceRSSI</a:t>
            </a:r>
            <a:endParaRPr lang="fr-FR" baseline="0" dirty="0">
              <a:solidFill>
                <a:srgbClr val="3D4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0408D5B-6636-4845-BA5E-7E364F7923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199" y="5955525"/>
            <a:ext cx="1298121" cy="613540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67840C82-2BDC-43BD-9EF2-2111A22CC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0636" y="6180141"/>
            <a:ext cx="7332785" cy="365125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3B426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45EA00E5-1FE4-40F7-9162-BBB12DBBF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687" y="6178967"/>
            <a:ext cx="15708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3D4B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B02FCF-AC9A-44D5-8384-D5C4F1696DCC}" type="datetime1">
              <a:rPr lang="fr-FR" smtClean="0"/>
              <a:pPr/>
              <a:t>02/09/2025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95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ualités du Clus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3001B0A-181D-45EE-970D-7BB7BB37E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5516"/>
            <a:ext cx="12192000" cy="648170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887CB4-9C45-4A57-9B83-10FC1B672E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3422" y="2068100"/>
            <a:ext cx="5267423" cy="1716656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3B4267"/>
                </a:solidFill>
              </a:defRPr>
            </a:lvl1pPr>
            <a:lvl2pPr marL="457200" indent="0">
              <a:buNone/>
              <a:defRPr sz="2400">
                <a:solidFill>
                  <a:srgbClr val="3B4267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4EE7C39-2837-4575-A64B-FBB7DBA2AA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4" y="96348"/>
            <a:ext cx="1905000" cy="952500"/>
          </a:xfrm>
          <a:prstGeom prst="rect">
            <a:avLst/>
          </a:prstGeom>
        </p:spPr>
      </p:pic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DD8460CA-5DBB-4E27-A185-96A04585EC9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93422" y="4136808"/>
            <a:ext cx="5267423" cy="1716656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3B4267"/>
                </a:solidFill>
              </a:defRPr>
            </a:lvl1pPr>
            <a:lvl2pPr marL="457200" indent="0">
              <a:buNone/>
              <a:defRPr sz="2400">
                <a:solidFill>
                  <a:srgbClr val="3B4267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endParaRPr lang="fr-FR" dirty="0"/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F0DF7056-62A0-4E83-9EFC-A41AF196CB0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40543" y="2068100"/>
            <a:ext cx="5267423" cy="1716656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3B4267"/>
                </a:solidFill>
              </a:defRPr>
            </a:lvl1pPr>
            <a:lvl2pPr marL="457200" indent="0">
              <a:buNone/>
              <a:defRPr sz="2400">
                <a:solidFill>
                  <a:srgbClr val="3B4267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endParaRPr lang="fr-FR" dirty="0"/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FFAA8205-DD11-465D-9006-17716C8976D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40543" y="4136808"/>
            <a:ext cx="5267423" cy="1716656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3B4267"/>
                </a:solidFill>
              </a:defRPr>
            </a:lvl1pPr>
            <a:lvl2pPr marL="457200" indent="0">
              <a:buNone/>
              <a:defRPr sz="2400">
                <a:solidFill>
                  <a:srgbClr val="3B4267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endParaRPr lang="fr-FR" dirty="0"/>
          </a:p>
        </p:txBody>
      </p:sp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9DDF9A87-3A68-49E7-89A6-3EA267F7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723"/>
            <a:ext cx="10522788" cy="1251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89A04B8-5A65-4BD0-AF95-C3868AC6CBC4}"/>
              </a:ext>
            </a:extLst>
          </p:cNvPr>
          <p:cNvSpPr txBox="1"/>
          <p:nvPr userDrawn="1"/>
        </p:nvSpPr>
        <p:spPr>
          <a:xfrm>
            <a:off x="440527" y="652242"/>
            <a:ext cx="1456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#ConfClusif</a:t>
            </a:r>
            <a:endParaRPr lang="fr-FR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21514E91-9197-409E-8E5B-23BA87BDF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0636" y="6180141"/>
            <a:ext cx="7332785" cy="365125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C76FF6FC-5900-4281-AF59-2E7E5F743B2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17687" y="6178967"/>
            <a:ext cx="15708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A336E8-14D3-4AA8-9C5A-68A9BB2D2E35}" type="datetime1">
              <a:rPr lang="fr-FR" smtClean="0"/>
              <a:pPr/>
              <a:t>02/09/2025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587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7E0FFC-B4AB-40CF-951C-13D842495C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8777" y="1412200"/>
            <a:ext cx="11834446" cy="4766767"/>
          </a:xfrm>
        </p:spPr>
        <p:txBody>
          <a:bodyPr/>
          <a:lstStyle>
            <a:lvl1pPr>
              <a:defRPr>
                <a:solidFill>
                  <a:srgbClr val="3B42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B42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3B42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B42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B42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CE4C955E-B835-4FBB-A1CB-EF8F6D42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606" y="288935"/>
            <a:ext cx="10522788" cy="903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CEC58C-E17B-47AB-9B3B-0528477B6F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199" y="5955525"/>
            <a:ext cx="1298121" cy="61354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E4CB8BA-DF2A-4353-8467-38658671BB12}"/>
              </a:ext>
            </a:extLst>
          </p:cNvPr>
          <p:cNvSpPr txBox="1"/>
          <p:nvPr userDrawn="1"/>
        </p:nvSpPr>
        <p:spPr>
          <a:xfrm>
            <a:off x="10426044" y="6329477"/>
            <a:ext cx="174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200" baseline="0" dirty="0">
                <a:solidFill>
                  <a:srgbClr val="3D4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#EspaceRSSI</a:t>
            </a:r>
            <a:endParaRPr lang="fr-FR" baseline="0" dirty="0">
              <a:solidFill>
                <a:srgbClr val="3D4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EB726100-C9C7-476C-8269-C17AEB76C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0636" y="6180141"/>
            <a:ext cx="7332785" cy="365125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3B426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5CFE9E24-7E6D-458D-BE48-DD723B0CE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687" y="6178967"/>
            <a:ext cx="15708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3D4B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C200C8-8003-44C3-8685-D1696A668DBD}" type="datetime1">
              <a:rPr lang="fr-FR" smtClean="0"/>
              <a:pPr/>
              <a:t>02/09/2025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188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1FD808-DB96-4B27-8E33-566D235A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7018C9-FC7B-4E39-8609-61827E5C4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anchor="ctr"/>
          <a:lstStyle>
            <a:lvl1pPr marL="0" indent="0" algn="ctr">
              <a:buNone/>
              <a:defRPr sz="2400" baseline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29A0391-049E-400C-8042-D6E5F5FAB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t="15561" r="10875" b="17095"/>
          <a:stretch/>
        </p:blipFill>
        <p:spPr>
          <a:xfrm>
            <a:off x="26201" y="36028"/>
            <a:ext cx="3194889" cy="146464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54005FC-E18D-423A-AA2A-057187EA27DB}"/>
              </a:ext>
            </a:extLst>
          </p:cNvPr>
          <p:cNvSpPr txBox="1"/>
          <p:nvPr userDrawn="1"/>
        </p:nvSpPr>
        <p:spPr>
          <a:xfrm>
            <a:off x="10414460" y="6160698"/>
            <a:ext cx="169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200" baseline="0" dirty="0">
                <a:solidFill>
                  <a:srgbClr val="3D4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#EspaceRSSI</a:t>
            </a:r>
            <a:endParaRPr lang="fr-FR" baseline="0" dirty="0">
              <a:solidFill>
                <a:srgbClr val="3D4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5777BB78-6369-4D51-B8B0-0BAD3CA34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9607" y="6116638"/>
            <a:ext cx="7332785" cy="365125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3B426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0DD8573A-B894-46F8-9CEF-C6F404D49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1850" y="6116636"/>
            <a:ext cx="15708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3D4B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6C50DE-E7CE-402A-850B-01CABBD18C6D}" type="datetime1">
              <a:rPr lang="fr-FR" smtClean="0"/>
              <a:pPr/>
              <a:t>02/09/2025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529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3FB552-955B-4B3E-B3BE-477C036ED15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17686" y="1406371"/>
            <a:ext cx="5202113" cy="4560393"/>
          </a:xfrm>
        </p:spPr>
        <p:txBody>
          <a:bodyPr/>
          <a:lstStyle>
            <a:lvl1pPr>
              <a:defRPr>
                <a:solidFill>
                  <a:srgbClr val="3B4267"/>
                </a:solidFill>
              </a:defRPr>
            </a:lvl1pPr>
            <a:lvl2pPr>
              <a:defRPr>
                <a:solidFill>
                  <a:srgbClr val="3B4267"/>
                </a:solidFill>
              </a:defRPr>
            </a:lvl2pPr>
            <a:lvl3pPr>
              <a:defRPr>
                <a:solidFill>
                  <a:srgbClr val="3B4267"/>
                </a:solidFill>
              </a:defRPr>
            </a:lvl3pPr>
            <a:lvl4pPr>
              <a:defRPr>
                <a:solidFill>
                  <a:srgbClr val="3B4267"/>
                </a:solidFill>
              </a:defRPr>
            </a:lvl4pPr>
            <a:lvl5pPr>
              <a:defRPr>
                <a:solidFill>
                  <a:srgbClr val="3B4267"/>
                </a:solidFill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9DE34B-49DE-4638-AC77-0BC5C67D183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0308" y="1406371"/>
            <a:ext cx="5202114" cy="4560393"/>
          </a:xfrm>
        </p:spPr>
        <p:txBody>
          <a:bodyPr/>
          <a:lstStyle>
            <a:lvl1pPr>
              <a:defRPr>
                <a:solidFill>
                  <a:srgbClr val="3B4267"/>
                </a:solidFill>
              </a:defRPr>
            </a:lvl1pPr>
            <a:lvl2pPr>
              <a:defRPr>
                <a:solidFill>
                  <a:srgbClr val="3B4267"/>
                </a:solidFill>
              </a:defRPr>
            </a:lvl2pPr>
            <a:lvl3pPr>
              <a:defRPr>
                <a:solidFill>
                  <a:srgbClr val="3B4267"/>
                </a:solidFill>
              </a:defRPr>
            </a:lvl3pPr>
            <a:lvl4pPr>
              <a:defRPr>
                <a:solidFill>
                  <a:srgbClr val="3B4267"/>
                </a:solidFill>
              </a:defRPr>
            </a:lvl4pPr>
            <a:lvl5pPr>
              <a:defRPr>
                <a:solidFill>
                  <a:srgbClr val="3B4267"/>
                </a:solidFill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253C02E-5542-4C4C-80CA-8CE14B438D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15" y="5966764"/>
            <a:ext cx="1298121" cy="61354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17BECDB-35FB-4630-8528-1119342D5E5F}"/>
              </a:ext>
            </a:extLst>
          </p:cNvPr>
          <p:cNvSpPr txBox="1"/>
          <p:nvPr userDrawn="1"/>
        </p:nvSpPr>
        <p:spPr>
          <a:xfrm>
            <a:off x="10463139" y="6361529"/>
            <a:ext cx="1625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200" baseline="0" dirty="0">
                <a:solidFill>
                  <a:srgbClr val="3D4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#EspaceRSSI</a:t>
            </a:r>
            <a:endParaRPr lang="fr-FR" baseline="0" dirty="0">
              <a:solidFill>
                <a:srgbClr val="3D4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701D57A5-486E-4D63-A821-5CCB14E8B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0636" y="6180141"/>
            <a:ext cx="7332785" cy="365125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3B426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FAD92407-3AB0-4F44-A16C-A3AC87B9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687" y="6178967"/>
            <a:ext cx="15708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3D4B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FE3F8E-61E4-4D7C-8098-4B7E3EA2D56A}" type="datetime1">
              <a:rPr lang="fr-FR" smtClean="0"/>
              <a:pPr/>
              <a:t>02/09/2025</a:t>
            </a:fld>
            <a:endParaRPr lang="fr-FR" dirty="0"/>
          </a:p>
        </p:txBody>
      </p:sp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45A69365-85EA-4E82-A47F-000B0F5B7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606" y="288935"/>
            <a:ext cx="10522788" cy="903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143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44C5A1C-E586-41AB-8650-C37E3C4084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296" y="5960413"/>
            <a:ext cx="1298121" cy="61354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5862FC9-E247-4EAA-9E66-19069B64B36A}"/>
              </a:ext>
            </a:extLst>
          </p:cNvPr>
          <p:cNvSpPr txBox="1"/>
          <p:nvPr userDrawn="1"/>
        </p:nvSpPr>
        <p:spPr>
          <a:xfrm>
            <a:off x="10450301" y="6352102"/>
            <a:ext cx="162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200" baseline="0" dirty="0">
                <a:solidFill>
                  <a:srgbClr val="3D4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#EspaceRSSI</a:t>
            </a:r>
            <a:endParaRPr lang="fr-FR" baseline="0" dirty="0">
              <a:solidFill>
                <a:srgbClr val="3D4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1BB37766-A02B-4105-AD25-FFB67143D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0636" y="6180141"/>
            <a:ext cx="7332785" cy="365125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3B426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3D479F8F-97A4-4EB8-8B9F-A09FF9EE4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687" y="6178967"/>
            <a:ext cx="15708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3D4B74"/>
                </a:solidFill>
                <a:latin typeface="ITC Avant Garde Pro Bk" panose="02000503030000020004" pitchFamily="2" charset="0"/>
              </a:defRPr>
            </a:lvl1pPr>
          </a:lstStyle>
          <a:p>
            <a:fld id="{ECEF3F27-C662-46A9-9246-AF2858F94D7C}" type="datetime1">
              <a:rPr lang="fr-FR" smtClean="0"/>
              <a:t>02/09/2025</a:t>
            </a:fld>
            <a:endParaRPr lang="fr-FR" dirty="0"/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B776EADC-5FDE-407A-A6A0-AE8A4AFFD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606" y="288935"/>
            <a:ext cx="10522788" cy="903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622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blan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3A0177-E8C8-4CE5-8646-9FDC9BD51D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499" y="1198000"/>
            <a:ext cx="9482531" cy="790134"/>
          </a:xfrm>
          <a:prstGeom prst="rect">
            <a:avLst/>
          </a:prstGeom>
        </p:spPr>
        <p:txBody>
          <a:bodyPr/>
          <a:lstStyle>
            <a:lvl1pPr>
              <a:defRPr sz="3600" cap="none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Contenu blanc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4AEED2-2718-4C25-AA79-EE21FA50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6FE53E0-EE99-4670-9B24-97238D4435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80" y="5776844"/>
            <a:ext cx="1928542" cy="1015168"/>
          </a:xfrm>
          <a:prstGeom prst="rect">
            <a:avLst/>
          </a:prstGeom>
        </p:spPr>
      </p:pic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C71B34BF-D5C5-4152-B1DA-5A7260A4BF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687" y="6178967"/>
            <a:ext cx="15708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/>
                </a:solidFill>
                <a:latin typeface="ITC Avant Garde Pro Bk" panose="02000503030000020004" pitchFamily="2" charset="0"/>
              </a:defRPr>
            </a:lvl1pPr>
          </a:lstStyle>
          <a:p>
            <a:fld id="{EB5B0BEA-9149-4854-8DD1-477D6287FAEC}" type="datetime1">
              <a:rPr lang="fr-FR" smtClean="0"/>
              <a:t>02/09/2025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C5118A7-165E-439A-8A75-94D1BFCF38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2499" y="4660332"/>
            <a:ext cx="2180985" cy="79013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9CAB46FE-885C-4716-ABA0-C552F1E63D0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62499" y="2197668"/>
            <a:ext cx="9482531" cy="216259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52B4C468-D5EF-41E2-A52F-E9551C0081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96186" y="4660331"/>
            <a:ext cx="2180985" cy="79013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3238CF50-A0D7-4CE3-8FFE-056AC24079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29873" y="4669101"/>
            <a:ext cx="2180985" cy="79013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DBA32A00-4235-43C3-B049-AAA21FFA33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63560" y="4660331"/>
            <a:ext cx="2180985" cy="79013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9063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E60D843-7BE4-4651-9911-DA02521FAE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956" y="5960413"/>
            <a:ext cx="1298121" cy="61354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2C7E2C4-D59C-4575-9795-993242F3760D}"/>
              </a:ext>
            </a:extLst>
          </p:cNvPr>
          <p:cNvSpPr txBox="1"/>
          <p:nvPr userDrawn="1"/>
        </p:nvSpPr>
        <p:spPr>
          <a:xfrm>
            <a:off x="10340749" y="6361529"/>
            <a:ext cx="1761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200" baseline="0" dirty="0">
                <a:solidFill>
                  <a:srgbClr val="3D4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#EspaceRSSI</a:t>
            </a:r>
            <a:endParaRPr lang="fr-FR" baseline="0" dirty="0">
              <a:solidFill>
                <a:srgbClr val="3D4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4EB56EE4-EE70-430B-B1D3-12D5E3163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0636" y="6180141"/>
            <a:ext cx="7332785" cy="365125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3B426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6AA9B747-350A-41B1-A6F6-21E668650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687" y="6178967"/>
            <a:ext cx="15708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3D4B74"/>
                </a:solidFill>
                <a:latin typeface="ITC Avant Garde Pro Bk" panose="02000503030000020004" pitchFamily="2" charset="0"/>
              </a:defRPr>
            </a:lvl1pPr>
          </a:lstStyle>
          <a:p>
            <a:fld id="{A3B39812-49BA-411F-B874-CF32E560FDA2}" type="datetime1">
              <a:rPr lang="fr-FR" smtClean="0"/>
              <a:t>02/09/2025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515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9AA228A-E1B8-4863-A4A0-90A68840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609" y="312734"/>
            <a:ext cx="9614781" cy="990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B844A2-12F2-4A9B-A830-6EA4676EA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846" y="1412200"/>
            <a:ext cx="11834446" cy="4766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9FE723-FB7D-4C52-AFE5-7819639B36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687" y="6178967"/>
            <a:ext cx="15708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3D4B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06D68FF-D281-48C3-B8D5-62392B2FA681}" type="datetime1">
              <a:rPr lang="fr-FR" smtClean="0"/>
              <a:pPr/>
              <a:t>02/09/2025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8DA42CA7-4C87-461F-A302-16EA290B9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0636" y="6180141"/>
            <a:ext cx="7332785" cy="365125"/>
          </a:xfrm>
          <a:prstGeom prst="rect">
            <a:avLst/>
          </a:prstGeom>
        </p:spPr>
        <p:txBody>
          <a:bodyPr/>
          <a:lstStyle>
            <a:lvl1pPr algn="ctr">
              <a:defRPr sz="1600" baseline="0">
                <a:solidFill>
                  <a:srgbClr val="3B42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501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3" r:id="rId3"/>
    <p:sldLayoutId id="2147483650" r:id="rId4"/>
    <p:sldLayoutId id="2147483651" r:id="rId5"/>
    <p:sldLayoutId id="2147483652" r:id="rId6"/>
    <p:sldLayoutId id="2147483654" r:id="rId7"/>
    <p:sldLayoutId id="2147483662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rgbClr val="3B4267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3538" indent="-363538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humanino.re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37FDC1A-F05D-4BCB-9023-0E7C75406C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dE</a:t>
            </a:r>
            <a:r>
              <a:rPr lang="en-US" dirty="0"/>
              <a:t> la charge </a:t>
            </a:r>
            <a:r>
              <a:rPr lang="en-US" dirty="0" err="1"/>
              <a:t>mentale</a:t>
            </a:r>
            <a:r>
              <a:rPr lang="en-US" dirty="0"/>
              <a:t> des RSSI </a:t>
            </a:r>
            <a:r>
              <a:rPr lang="en-US" dirty="0" err="1"/>
              <a:t>santé</a:t>
            </a:r>
            <a:endParaRPr lang="en-US" dirty="0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83CCD4BD-F8BF-4C48-A316-33ABD9116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362" y="4155926"/>
            <a:ext cx="9144000" cy="1036560"/>
          </a:xfrm>
        </p:spPr>
        <p:txBody>
          <a:bodyPr>
            <a:normAutofit/>
          </a:bodyPr>
          <a:lstStyle/>
          <a:p>
            <a:r>
              <a:rPr lang="en-US" dirty="0"/>
              <a:t>Philippe </a:t>
            </a:r>
            <a:r>
              <a:rPr lang="en-US" dirty="0" err="1"/>
              <a:t>Tourron</a:t>
            </a:r>
            <a:r>
              <a:rPr lang="en-US" dirty="0"/>
              <a:t> </a:t>
            </a:r>
          </a:p>
          <a:p>
            <a:r>
              <a:rPr lang="en-US" sz="1300" b="0" dirty="0"/>
              <a:t>VP club des RSSI </a:t>
            </a:r>
            <a:r>
              <a:rPr lang="en-US" sz="1300" b="0" dirty="0" err="1"/>
              <a:t>Santé</a:t>
            </a:r>
            <a:endParaRPr lang="en-US" sz="1300" b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9A13AA-6576-4E75-9167-1AD219236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2EB00D2-2834-430F-A6DE-589CA655E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421" y="59681"/>
            <a:ext cx="214312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6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787400" y="1764383"/>
            <a:ext cx="2540000" cy="3708400"/>
          </a:xfrm>
          <a:prstGeom prst="rect">
            <a:avLst/>
          </a:prstGeom>
          <a:solidFill>
            <a:srgbClr val="003060">
              <a:alpha val="9804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3479800" y="1764383"/>
            <a:ext cx="2540000" cy="3708400"/>
          </a:xfrm>
          <a:prstGeom prst="rect">
            <a:avLst/>
          </a:prstGeom>
          <a:solidFill>
            <a:srgbClr val="003060">
              <a:alpha val="9804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6172200" y="1764383"/>
            <a:ext cx="2540000" cy="3708400"/>
          </a:xfrm>
          <a:prstGeom prst="rect">
            <a:avLst/>
          </a:prstGeom>
          <a:solidFill>
            <a:srgbClr val="003060">
              <a:alpha val="9804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8864600" y="1764383"/>
            <a:ext cx="2540000" cy="3708400"/>
          </a:xfrm>
          <a:prstGeom prst="rect">
            <a:avLst/>
          </a:prstGeom>
          <a:solidFill>
            <a:srgbClr val="003060">
              <a:alpha val="9804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787400" y="1764383"/>
            <a:ext cx="2540000" cy="1320800"/>
          </a:xfrm>
          <a:prstGeom prst="rect">
            <a:avLst/>
          </a:prstGeom>
          <a:solidFill>
            <a:srgbClr val="232D49"/>
          </a:solidFill>
        </p:spPr>
      </p:sp>
      <p:sp>
        <p:nvSpPr>
          <p:cNvPr id="10" name="TextBox 10"/>
          <p:cNvSpPr txBox="1"/>
          <p:nvPr/>
        </p:nvSpPr>
        <p:spPr>
          <a:xfrm>
            <a:off x="928981" y="2187304"/>
            <a:ext cx="2256839" cy="391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6"/>
              </a:lnSpc>
            </a:pPr>
            <a:r>
              <a:rPr lang="en-US" sz="2200" spc="242" dirty="0">
                <a:solidFill>
                  <a:srgbClr val="FFFFFF"/>
                </a:solidFill>
                <a:latin typeface="Montserrat Classic"/>
              </a:rPr>
              <a:t>CONSTAT 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5981" y="3389983"/>
            <a:ext cx="2002839" cy="164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1733" spc="17" dirty="0" err="1">
                <a:solidFill>
                  <a:srgbClr val="003060"/>
                </a:solidFill>
                <a:latin typeface="Montserrat Light"/>
              </a:rPr>
              <a:t>Isolement</a:t>
            </a:r>
            <a:r>
              <a:rPr lang="en-US" sz="1733" spc="17" dirty="0">
                <a:solidFill>
                  <a:srgbClr val="003060"/>
                </a:solidFill>
                <a:latin typeface="Montserrat Light"/>
              </a:rPr>
              <a:t> de la </a:t>
            </a:r>
            <a:r>
              <a:rPr lang="en-US" sz="1733" spc="17" dirty="0" err="1">
                <a:solidFill>
                  <a:srgbClr val="003060"/>
                </a:solidFill>
                <a:latin typeface="Montserrat Light"/>
              </a:rPr>
              <a:t>fonction</a:t>
            </a:r>
            <a:r>
              <a:rPr lang="en-US" sz="1733" spc="17" dirty="0">
                <a:solidFill>
                  <a:srgbClr val="003060"/>
                </a:solidFill>
                <a:latin typeface="Montserrat Light"/>
              </a:rPr>
              <a:t> RSSI et </a:t>
            </a:r>
            <a:r>
              <a:rPr lang="en-US" sz="1733" spc="17" dirty="0" err="1">
                <a:solidFill>
                  <a:srgbClr val="003060"/>
                </a:solidFill>
                <a:latin typeface="Montserrat Light"/>
              </a:rPr>
              <a:t>ressenti</a:t>
            </a:r>
            <a:r>
              <a:rPr lang="en-US" sz="1733" spc="17" dirty="0">
                <a:solidFill>
                  <a:srgbClr val="003060"/>
                </a:solidFill>
                <a:latin typeface="Montserrat Light"/>
              </a:rPr>
              <a:t> global de </a:t>
            </a:r>
            <a:r>
              <a:rPr lang="en-US" sz="1733" spc="17" dirty="0" err="1">
                <a:solidFill>
                  <a:srgbClr val="003060"/>
                </a:solidFill>
                <a:latin typeface="Montserrat Light"/>
              </a:rPr>
              <a:t>difficultés</a:t>
            </a:r>
            <a:r>
              <a:rPr lang="en-US" sz="1733" spc="17" dirty="0">
                <a:solidFill>
                  <a:srgbClr val="003060"/>
                </a:solidFill>
                <a:latin typeface="Montserrat Light"/>
              </a:rPr>
              <a:t>. </a:t>
            </a:r>
            <a:r>
              <a:rPr lang="en-US" sz="1733" spc="17" dirty="0" err="1">
                <a:solidFill>
                  <a:srgbClr val="003060"/>
                </a:solidFill>
                <a:latin typeface="Montserrat Light"/>
              </a:rPr>
              <a:t>Départ</a:t>
            </a:r>
            <a:r>
              <a:rPr lang="en-US" sz="1733" spc="17" dirty="0">
                <a:solidFill>
                  <a:srgbClr val="003060"/>
                </a:solidFill>
                <a:latin typeface="Montserrat Light"/>
              </a:rPr>
              <a:t> de RSSI/</a:t>
            </a:r>
            <a:r>
              <a:rPr lang="en-US" sz="1733" spc="17" dirty="0" err="1">
                <a:solidFill>
                  <a:srgbClr val="003060"/>
                </a:solidFill>
                <a:latin typeface="Montserrat Light"/>
              </a:rPr>
              <a:t>santé</a:t>
            </a:r>
            <a:endParaRPr lang="en-US" sz="1733" spc="17" dirty="0">
              <a:solidFill>
                <a:srgbClr val="003060"/>
              </a:solidFill>
              <a:latin typeface="Montserrat Light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3479800" y="1764383"/>
            <a:ext cx="2540000" cy="1320800"/>
          </a:xfrm>
          <a:prstGeom prst="rect">
            <a:avLst/>
          </a:prstGeom>
          <a:solidFill>
            <a:srgbClr val="232D49"/>
          </a:solidFill>
        </p:spPr>
      </p:sp>
      <p:sp>
        <p:nvSpPr>
          <p:cNvPr id="13" name="TextBox 13"/>
          <p:cNvSpPr txBox="1"/>
          <p:nvPr/>
        </p:nvSpPr>
        <p:spPr>
          <a:xfrm>
            <a:off x="3621381" y="2187304"/>
            <a:ext cx="2256839" cy="391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6"/>
              </a:lnSpc>
            </a:pPr>
            <a:r>
              <a:rPr lang="en-US" sz="2200" spc="242">
                <a:solidFill>
                  <a:srgbClr val="FFFFFF"/>
                </a:solidFill>
                <a:latin typeface="Montserrat Classic"/>
              </a:rPr>
              <a:t>CONSTAT 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748381" y="3389983"/>
            <a:ext cx="2002839" cy="975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1733" spc="17" dirty="0" err="1">
                <a:solidFill>
                  <a:srgbClr val="003060"/>
                </a:solidFill>
                <a:latin typeface="Montserrat Light"/>
              </a:rPr>
              <a:t>Évolution</a:t>
            </a:r>
            <a:r>
              <a:rPr lang="en-US" sz="1733" spc="17" dirty="0">
                <a:solidFill>
                  <a:srgbClr val="003060"/>
                </a:solidFill>
                <a:latin typeface="Montserrat Light"/>
              </a:rPr>
              <a:t> de la menace </a:t>
            </a:r>
            <a:r>
              <a:rPr lang="en-US" sz="1733" spc="17" dirty="0" err="1">
                <a:solidFill>
                  <a:srgbClr val="003060"/>
                </a:solidFill>
                <a:latin typeface="Montserrat Light"/>
              </a:rPr>
              <a:t>d’attaque</a:t>
            </a:r>
            <a:r>
              <a:rPr lang="en-US" sz="1733" spc="17" dirty="0">
                <a:solidFill>
                  <a:srgbClr val="003060"/>
                </a:solidFill>
                <a:latin typeface="Montserrat Light"/>
              </a:rPr>
              <a:t> cyber : stress</a:t>
            </a:r>
          </a:p>
        </p:txBody>
      </p:sp>
      <p:sp>
        <p:nvSpPr>
          <p:cNvPr id="15" name="AutoShape 15"/>
          <p:cNvSpPr/>
          <p:nvPr/>
        </p:nvSpPr>
        <p:spPr>
          <a:xfrm>
            <a:off x="6172200" y="1764383"/>
            <a:ext cx="2540000" cy="1320800"/>
          </a:xfrm>
          <a:prstGeom prst="rect">
            <a:avLst/>
          </a:prstGeom>
          <a:solidFill>
            <a:srgbClr val="232D49"/>
          </a:solidFill>
        </p:spPr>
      </p:sp>
      <p:sp>
        <p:nvSpPr>
          <p:cNvPr id="16" name="TextBox 16"/>
          <p:cNvSpPr txBox="1"/>
          <p:nvPr/>
        </p:nvSpPr>
        <p:spPr>
          <a:xfrm>
            <a:off x="6313781" y="2187304"/>
            <a:ext cx="2256839" cy="391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6"/>
              </a:lnSpc>
            </a:pPr>
            <a:r>
              <a:rPr lang="en-US" sz="2200" spc="242">
                <a:solidFill>
                  <a:srgbClr val="FFFFFF"/>
                </a:solidFill>
                <a:latin typeface="Montserrat Classic"/>
              </a:rPr>
              <a:t>CONSTAT 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977874" y="3235713"/>
            <a:ext cx="2986380" cy="1975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1733" spc="17" dirty="0">
                <a:solidFill>
                  <a:srgbClr val="003060"/>
                </a:solidFill>
                <a:latin typeface="Montserrat Light"/>
              </a:rPr>
              <a:t>Le RSSI dans un </a:t>
            </a:r>
            <a:r>
              <a:rPr lang="en-US" sz="1733" spc="17" dirty="0" err="1">
                <a:solidFill>
                  <a:srgbClr val="003060"/>
                </a:solidFill>
                <a:latin typeface="Montserrat Light"/>
              </a:rPr>
              <a:t>contexte</a:t>
            </a:r>
            <a:r>
              <a:rPr lang="en-US" sz="1733" spc="17" dirty="0">
                <a:solidFill>
                  <a:srgbClr val="003060"/>
                </a:solidFill>
                <a:latin typeface="Montserrat Light"/>
              </a:rPr>
              <a:t> de tensions : </a:t>
            </a:r>
          </a:p>
          <a:p>
            <a:pPr algn="ctr">
              <a:lnSpc>
                <a:spcPts val="2600"/>
              </a:lnSpc>
            </a:pPr>
            <a:r>
              <a:rPr lang="en-US" sz="1733" spc="17" dirty="0">
                <a:solidFill>
                  <a:srgbClr val="003060"/>
                </a:solidFill>
                <a:latin typeface="Montserrat Light"/>
              </a:rPr>
              <a:t>Relations internes avec admin du SI/ DSI / DG</a:t>
            </a:r>
          </a:p>
          <a:p>
            <a:pPr algn="ctr">
              <a:lnSpc>
                <a:spcPts val="2600"/>
              </a:lnSpc>
            </a:pPr>
            <a:r>
              <a:rPr lang="en-US" sz="1733" spc="17" dirty="0">
                <a:solidFill>
                  <a:srgbClr val="003060"/>
                </a:solidFill>
                <a:latin typeface="Montserrat Light"/>
              </a:rPr>
              <a:t>Relations </a:t>
            </a:r>
            <a:r>
              <a:rPr lang="en-US" sz="1733" spc="17" dirty="0" err="1">
                <a:solidFill>
                  <a:srgbClr val="003060"/>
                </a:solidFill>
                <a:latin typeface="Montserrat Light"/>
              </a:rPr>
              <a:t>externes</a:t>
            </a:r>
            <a:r>
              <a:rPr lang="en-US" sz="1733" spc="17" dirty="0">
                <a:solidFill>
                  <a:srgbClr val="003060"/>
                </a:solidFill>
                <a:latin typeface="Montserrat Light"/>
              </a:rPr>
              <a:t> ARS/FSSI/ANSSI … </a:t>
            </a:r>
            <a:r>
              <a:rPr lang="en-US" sz="1733" spc="17" dirty="0" err="1">
                <a:solidFill>
                  <a:srgbClr val="003060"/>
                </a:solidFill>
                <a:latin typeface="Montserrat Light"/>
              </a:rPr>
              <a:t>fournisseurs</a:t>
            </a:r>
            <a:endParaRPr lang="en-US" sz="1733" spc="17" dirty="0">
              <a:solidFill>
                <a:srgbClr val="003060"/>
              </a:solidFill>
              <a:latin typeface="Montserrat Light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8864600" y="1764383"/>
            <a:ext cx="2540000" cy="1320800"/>
          </a:xfrm>
          <a:prstGeom prst="rect">
            <a:avLst/>
          </a:prstGeom>
          <a:solidFill>
            <a:srgbClr val="232D49"/>
          </a:solidFill>
        </p:spPr>
      </p:sp>
      <p:sp>
        <p:nvSpPr>
          <p:cNvPr id="19" name="TextBox 19"/>
          <p:cNvSpPr txBox="1"/>
          <p:nvPr/>
        </p:nvSpPr>
        <p:spPr>
          <a:xfrm>
            <a:off x="9006181" y="2187304"/>
            <a:ext cx="2256839" cy="391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6"/>
              </a:lnSpc>
            </a:pPr>
            <a:r>
              <a:rPr lang="en-US" sz="2200" spc="242">
                <a:solidFill>
                  <a:srgbClr val="FFFFFF"/>
                </a:solidFill>
                <a:latin typeface="Montserrat Classic"/>
              </a:rPr>
              <a:t>CONSTAT 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33181" y="3389983"/>
            <a:ext cx="2002839" cy="2309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1733" spc="17" dirty="0" err="1">
                <a:solidFill>
                  <a:srgbClr val="003060"/>
                </a:solidFill>
                <a:latin typeface="Montserrat Light"/>
              </a:rPr>
              <a:t>Besoins</a:t>
            </a:r>
            <a:r>
              <a:rPr lang="en-US" sz="1733" spc="17" dirty="0">
                <a:solidFill>
                  <a:srgbClr val="003060"/>
                </a:solidFill>
                <a:latin typeface="Montserrat Light"/>
              </a:rPr>
              <a:t> de methodologies de gestion de la charge </a:t>
            </a:r>
            <a:r>
              <a:rPr lang="en-US" sz="1733" spc="17" dirty="0" err="1">
                <a:solidFill>
                  <a:srgbClr val="003060"/>
                </a:solidFill>
                <a:latin typeface="Montserrat Light"/>
              </a:rPr>
              <a:t>mentale</a:t>
            </a:r>
            <a:r>
              <a:rPr lang="en-US" sz="1733" spc="17" dirty="0">
                <a:solidFill>
                  <a:srgbClr val="003060"/>
                </a:solidFill>
                <a:latin typeface="Montserrat Light"/>
              </a:rPr>
              <a:t> et des situations de </a:t>
            </a:r>
            <a:r>
              <a:rPr lang="en-US" sz="1733" spc="17" dirty="0" err="1">
                <a:solidFill>
                  <a:srgbClr val="003060"/>
                </a:solidFill>
                <a:latin typeface="Montserrat Light"/>
              </a:rPr>
              <a:t>conflits</a:t>
            </a:r>
            <a:r>
              <a:rPr lang="en-US" sz="1733" spc="17" dirty="0">
                <a:solidFill>
                  <a:srgbClr val="003060"/>
                </a:solidFill>
                <a:latin typeface="Montserrat Light"/>
              </a:rPr>
              <a:t> </a:t>
            </a:r>
            <a:r>
              <a:rPr lang="en-US" sz="1733" spc="17" dirty="0" err="1">
                <a:solidFill>
                  <a:srgbClr val="003060"/>
                </a:solidFill>
                <a:latin typeface="Montserrat Light"/>
              </a:rPr>
              <a:t>ou</a:t>
            </a:r>
            <a:r>
              <a:rPr lang="en-US" sz="1733" spc="17" dirty="0">
                <a:solidFill>
                  <a:srgbClr val="003060"/>
                </a:solidFill>
                <a:latin typeface="Montserrat Light"/>
              </a:rPr>
              <a:t> de </a:t>
            </a:r>
            <a:r>
              <a:rPr lang="en-US" sz="1733" spc="17" dirty="0" err="1">
                <a:solidFill>
                  <a:srgbClr val="003060"/>
                </a:solidFill>
                <a:latin typeface="Montserrat Light"/>
              </a:rPr>
              <a:t>négociaions</a:t>
            </a:r>
            <a:endParaRPr lang="en-US" sz="1733" spc="17" dirty="0">
              <a:solidFill>
                <a:srgbClr val="003060"/>
              </a:solidFill>
              <a:latin typeface="Montserrat Light"/>
            </a:endParaRPr>
          </a:p>
          <a:p>
            <a:pPr algn="ctr">
              <a:lnSpc>
                <a:spcPts val="2600"/>
              </a:lnSpc>
            </a:pPr>
            <a:r>
              <a:rPr lang="en-US" sz="1733" spc="17" dirty="0">
                <a:solidFill>
                  <a:srgbClr val="003060"/>
                </a:solidFill>
                <a:latin typeface="Montserrat Light"/>
              </a:rPr>
              <a:t> </a:t>
            </a:r>
          </a:p>
        </p:txBody>
      </p:sp>
      <p:sp>
        <p:nvSpPr>
          <p:cNvPr id="22" name="Titre 21">
            <a:extLst>
              <a:ext uri="{FF2B5EF4-FFF2-40B4-BE49-F238E27FC236}">
                <a16:creationId xmlns:a16="http://schemas.microsoft.com/office/drawing/2014/main" id="{E48ACAFD-D6BD-4990-887D-530BDBFE0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606" y="284047"/>
            <a:ext cx="10522788" cy="823188"/>
          </a:xfrm>
        </p:spPr>
        <p:txBody>
          <a:bodyPr/>
          <a:lstStyle/>
          <a:p>
            <a:r>
              <a:rPr lang="fr-FR" sz="4000" dirty="0"/>
              <a:t>4 constats</a:t>
            </a:r>
            <a:endParaRPr lang="en-US" sz="4000" dirty="0"/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ED0AEFE7-69F7-4346-9E96-D245C6127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ACD8A71-0E79-42C0-B7E6-3D0C41437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71" y="5577951"/>
            <a:ext cx="1118457" cy="10886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1">
            <a:extLst>
              <a:ext uri="{FF2B5EF4-FFF2-40B4-BE49-F238E27FC236}">
                <a16:creationId xmlns:a16="http://schemas.microsoft.com/office/drawing/2014/main" id="{67820B8D-D969-47F3-AF1E-78BC780E5E8C}"/>
              </a:ext>
            </a:extLst>
          </p:cNvPr>
          <p:cNvSpPr txBox="1"/>
          <p:nvPr/>
        </p:nvSpPr>
        <p:spPr>
          <a:xfrm>
            <a:off x="59442" y="0"/>
            <a:ext cx="5001890" cy="2271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000" b="1" u="none" dirty="0" err="1">
                <a:latin typeface="Arial" panose="020B0604020202020204" pitchFamily="34" charset="0"/>
                <a:cs typeface="Arial" panose="020B0604020202020204" pitchFamily="34" charset="0"/>
              </a:rPr>
              <a:t>Stratégie</a:t>
            </a:r>
            <a:r>
              <a:rPr lang="en-US" sz="4000" b="1" u="none" dirty="0">
                <a:latin typeface="Arial" panose="020B0604020202020204" pitchFamily="34" charset="0"/>
                <a:cs typeface="Arial" panose="020B0604020202020204" pitchFamily="34" charset="0"/>
              </a:rPr>
              <a:t> du club RSSI </a:t>
            </a:r>
            <a:r>
              <a:rPr lang="en-US" sz="4000" b="1" u="none" dirty="0" err="1">
                <a:latin typeface="Arial" panose="020B0604020202020204" pitchFamily="34" charset="0"/>
                <a:cs typeface="Arial" panose="020B0604020202020204" pitchFamily="34" charset="0"/>
              </a:rPr>
              <a:t>santé</a:t>
            </a:r>
            <a:endParaRPr lang="en-US" sz="40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Espace réservé du pied de page 84">
            <a:extLst>
              <a:ext uri="{FF2B5EF4-FFF2-40B4-BE49-F238E27FC236}">
                <a16:creationId xmlns:a16="http://schemas.microsoft.com/office/drawing/2014/main" id="{F95D2502-3E46-4EB1-8A03-3B552B5F8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6" name="Rectangle : coins arrondis 85">
            <a:extLst>
              <a:ext uri="{FF2B5EF4-FFF2-40B4-BE49-F238E27FC236}">
                <a16:creationId xmlns:a16="http://schemas.microsoft.com/office/drawing/2014/main" id="{83D1C524-31E7-4031-8D6D-F3EAB9C4F735}"/>
              </a:ext>
            </a:extLst>
          </p:cNvPr>
          <p:cNvSpPr/>
          <p:nvPr/>
        </p:nvSpPr>
        <p:spPr>
          <a:xfrm>
            <a:off x="857608" y="3039605"/>
            <a:ext cx="3405557" cy="1748780"/>
          </a:xfrm>
          <a:custGeom>
            <a:avLst/>
            <a:gdLst>
              <a:gd name="connsiteX0" fmla="*/ 0 w 3405557"/>
              <a:gd name="connsiteY0" fmla="*/ 291469 h 1748780"/>
              <a:gd name="connsiteX1" fmla="*/ 291469 w 3405557"/>
              <a:gd name="connsiteY1" fmla="*/ 0 h 1748780"/>
              <a:gd name="connsiteX2" fmla="*/ 884219 w 3405557"/>
              <a:gd name="connsiteY2" fmla="*/ 0 h 1748780"/>
              <a:gd name="connsiteX3" fmla="*/ 1392290 w 3405557"/>
              <a:gd name="connsiteY3" fmla="*/ 0 h 1748780"/>
              <a:gd name="connsiteX4" fmla="*/ 1956814 w 3405557"/>
              <a:gd name="connsiteY4" fmla="*/ 0 h 1748780"/>
              <a:gd name="connsiteX5" fmla="*/ 2436659 w 3405557"/>
              <a:gd name="connsiteY5" fmla="*/ 0 h 1748780"/>
              <a:gd name="connsiteX6" fmla="*/ 3114088 w 3405557"/>
              <a:gd name="connsiteY6" fmla="*/ 0 h 1748780"/>
              <a:gd name="connsiteX7" fmla="*/ 3405557 w 3405557"/>
              <a:gd name="connsiteY7" fmla="*/ 291469 h 1748780"/>
              <a:gd name="connsiteX8" fmla="*/ 3405557 w 3405557"/>
              <a:gd name="connsiteY8" fmla="*/ 886048 h 1748780"/>
              <a:gd name="connsiteX9" fmla="*/ 3405557 w 3405557"/>
              <a:gd name="connsiteY9" fmla="*/ 1457311 h 1748780"/>
              <a:gd name="connsiteX10" fmla="*/ 3114088 w 3405557"/>
              <a:gd name="connsiteY10" fmla="*/ 1748780 h 1748780"/>
              <a:gd name="connsiteX11" fmla="*/ 2549564 w 3405557"/>
              <a:gd name="connsiteY11" fmla="*/ 1748780 h 1748780"/>
              <a:gd name="connsiteX12" fmla="*/ 2041493 w 3405557"/>
              <a:gd name="connsiteY12" fmla="*/ 1748780 h 1748780"/>
              <a:gd name="connsiteX13" fmla="*/ 1561648 w 3405557"/>
              <a:gd name="connsiteY13" fmla="*/ 1748780 h 1748780"/>
              <a:gd name="connsiteX14" fmla="*/ 1053576 w 3405557"/>
              <a:gd name="connsiteY14" fmla="*/ 1748780 h 1748780"/>
              <a:gd name="connsiteX15" fmla="*/ 291469 w 3405557"/>
              <a:gd name="connsiteY15" fmla="*/ 1748780 h 1748780"/>
              <a:gd name="connsiteX16" fmla="*/ 0 w 3405557"/>
              <a:gd name="connsiteY16" fmla="*/ 1457311 h 1748780"/>
              <a:gd name="connsiteX17" fmla="*/ 0 w 3405557"/>
              <a:gd name="connsiteY17" fmla="*/ 897707 h 1748780"/>
              <a:gd name="connsiteX18" fmla="*/ 0 w 3405557"/>
              <a:gd name="connsiteY18" fmla="*/ 291469 h 174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05557" h="1748780" fill="none" extrusionOk="0">
                <a:moveTo>
                  <a:pt x="0" y="291469"/>
                </a:moveTo>
                <a:cubicBezTo>
                  <a:pt x="-46340" y="132403"/>
                  <a:pt x="138552" y="-14523"/>
                  <a:pt x="291469" y="0"/>
                </a:cubicBezTo>
                <a:cubicBezTo>
                  <a:pt x="499683" y="-3243"/>
                  <a:pt x="725092" y="32627"/>
                  <a:pt x="884219" y="0"/>
                </a:cubicBezTo>
                <a:cubicBezTo>
                  <a:pt x="1043346" y="-32627"/>
                  <a:pt x="1169264" y="59640"/>
                  <a:pt x="1392290" y="0"/>
                </a:cubicBezTo>
                <a:cubicBezTo>
                  <a:pt x="1615316" y="-59640"/>
                  <a:pt x="1703910" y="22069"/>
                  <a:pt x="1956814" y="0"/>
                </a:cubicBezTo>
                <a:cubicBezTo>
                  <a:pt x="2209718" y="-22069"/>
                  <a:pt x="2197467" y="33454"/>
                  <a:pt x="2436659" y="0"/>
                </a:cubicBezTo>
                <a:cubicBezTo>
                  <a:pt x="2675851" y="-33454"/>
                  <a:pt x="2836138" y="80316"/>
                  <a:pt x="3114088" y="0"/>
                </a:cubicBezTo>
                <a:cubicBezTo>
                  <a:pt x="3265821" y="18551"/>
                  <a:pt x="3391173" y="111410"/>
                  <a:pt x="3405557" y="291469"/>
                </a:cubicBezTo>
                <a:cubicBezTo>
                  <a:pt x="3475385" y="500138"/>
                  <a:pt x="3341354" y="712070"/>
                  <a:pt x="3405557" y="886048"/>
                </a:cubicBezTo>
                <a:cubicBezTo>
                  <a:pt x="3469760" y="1060026"/>
                  <a:pt x="3342716" y="1289693"/>
                  <a:pt x="3405557" y="1457311"/>
                </a:cubicBezTo>
                <a:cubicBezTo>
                  <a:pt x="3395242" y="1650444"/>
                  <a:pt x="3262512" y="1709257"/>
                  <a:pt x="3114088" y="1748780"/>
                </a:cubicBezTo>
                <a:cubicBezTo>
                  <a:pt x="2907275" y="1751900"/>
                  <a:pt x="2698334" y="1733179"/>
                  <a:pt x="2549564" y="1748780"/>
                </a:cubicBezTo>
                <a:cubicBezTo>
                  <a:pt x="2400794" y="1764381"/>
                  <a:pt x="2171561" y="1711097"/>
                  <a:pt x="2041493" y="1748780"/>
                </a:cubicBezTo>
                <a:cubicBezTo>
                  <a:pt x="1911425" y="1786463"/>
                  <a:pt x="1697387" y="1703414"/>
                  <a:pt x="1561648" y="1748780"/>
                </a:cubicBezTo>
                <a:cubicBezTo>
                  <a:pt x="1425910" y="1794146"/>
                  <a:pt x="1241815" y="1747507"/>
                  <a:pt x="1053576" y="1748780"/>
                </a:cubicBezTo>
                <a:cubicBezTo>
                  <a:pt x="865337" y="1750053"/>
                  <a:pt x="484216" y="1667529"/>
                  <a:pt x="291469" y="1748780"/>
                </a:cubicBezTo>
                <a:cubicBezTo>
                  <a:pt x="140060" y="1746248"/>
                  <a:pt x="-4809" y="1651594"/>
                  <a:pt x="0" y="1457311"/>
                </a:cubicBezTo>
                <a:cubicBezTo>
                  <a:pt x="-12798" y="1253272"/>
                  <a:pt x="11649" y="1031940"/>
                  <a:pt x="0" y="897707"/>
                </a:cubicBezTo>
                <a:cubicBezTo>
                  <a:pt x="-11649" y="763474"/>
                  <a:pt x="21019" y="548618"/>
                  <a:pt x="0" y="291469"/>
                </a:cubicBezTo>
                <a:close/>
              </a:path>
              <a:path w="3405557" h="1748780" stroke="0" extrusionOk="0">
                <a:moveTo>
                  <a:pt x="0" y="291469"/>
                </a:moveTo>
                <a:cubicBezTo>
                  <a:pt x="-11285" y="123534"/>
                  <a:pt x="99707" y="11555"/>
                  <a:pt x="291469" y="0"/>
                </a:cubicBezTo>
                <a:cubicBezTo>
                  <a:pt x="460184" y="-19347"/>
                  <a:pt x="670020" y="48473"/>
                  <a:pt x="912445" y="0"/>
                </a:cubicBezTo>
                <a:cubicBezTo>
                  <a:pt x="1154870" y="-48473"/>
                  <a:pt x="1192685" y="8492"/>
                  <a:pt x="1448743" y="0"/>
                </a:cubicBezTo>
                <a:cubicBezTo>
                  <a:pt x="1704801" y="-8492"/>
                  <a:pt x="1723031" y="21970"/>
                  <a:pt x="1956814" y="0"/>
                </a:cubicBezTo>
                <a:cubicBezTo>
                  <a:pt x="2190597" y="-21970"/>
                  <a:pt x="2329304" y="9257"/>
                  <a:pt x="2549564" y="0"/>
                </a:cubicBezTo>
                <a:cubicBezTo>
                  <a:pt x="2769824" y="-9257"/>
                  <a:pt x="2861172" y="11856"/>
                  <a:pt x="3114088" y="0"/>
                </a:cubicBezTo>
                <a:cubicBezTo>
                  <a:pt x="3280665" y="-9117"/>
                  <a:pt x="3398658" y="136558"/>
                  <a:pt x="3405557" y="291469"/>
                </a:cubicBezTo>
                <a:cubicBezTo>
                  <a:pt x="3419442" y="524122"/>
                  <a:pt x="3359841" y="753691"/>
                  <a:pt x="3405557" y="874390"/>
                </a:cubicBezTo>
                <a:cubicBezTo>
                  <a:pt x="3451273" y="995089"/>
                  <a:pt x="3395398" y="1211780"/>
                  <a:pt x="3405557" y="1457311"/>
                </a:cubicBezTo>
                <a:cubicBezTo>
                  <a:pt x="3365815" y="1616012"/>
                  <a:pt x="3276654" y="1744414"/>
                  <a:pt x="3114088" y="1748780"/>
                </a:cubicBezTo>
                <a:cubicBezTo>
                  <a:pt x="2823374" y="1753296"/>
                  <a:pt x="2734793" y="1715092"/>
                  <a:pt x="2521338" y="1748780"/>
                </a:cubicBezTo>
                <a:cubicBezTo>
                  <a:pt x="2307883" y="1782468"/>
                  <a:pt x="2202710" y="1730445"/>
                  <a:pt x="1900362" y="1748780"/>
                </a:cubicBezTo>
                <a:cubicBezTo>
                  <a:pt x="1598014" y="1767115"/>
                  <a:pt x="1424156" y="1707853"/>
                  <a:pt x="1279386" y="1748780"/>
                </a:cubicBezTo>
                <a:cubicBezTo>
                  <a:pt x="1134616" y="1789707"/>
                  <a:pt x="579654" y="1675944"/>
                  <a:pt x="291469" y="1748780"/>
                </a:cubicBezTo>
                <a:cubicBezTo>
                  <a:pt x="100640" y="1720651"/>
                  <a:pt x="-3535" y="1613001"/>
                  <a:pt x="0" y="1457311"/>
                </a:cubicBezTo>
                <a:cubicBezTo>
                  <a:pt x="-11994" y="1303431"/>
                  <a:pt x="68526" y="1035612"/>
                  <a:pt x="0" y="862732"/>
                </a:cubicBezTo>
                <a:cubicBezTo>
                  <a:pt x="-68526" y="689852"/>
                  <a:pt x="10704" y="534998"/>
                  <a:pt x="0" y="291469"/>
                </a:cubicBezTo>
                <a:close/>
              </a:path>
            </a:pathLst>
          </a:custGeom>
          <a:solidFill>
            <a:schemeClr val="accent6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Le RSSI est à lui seul une mesure de sécurité qu’il faut protéger</a:t>
            </a:r>
          </a:p>
          <a:p>
            <a:endParaRPr lang="fr-FR" dirty="0"/>
          </a:p>
          <a:p>
            <a:r>
              <a:rPr lang="fr-FR" dirty="0"/>
              <a:t>Prendre soin des RSSI c’est  </a:t>
            </a:r>
          </a:p>
          <a:p>
            <a:r>
              <a:rPr lang="fr-FR" dirty="0"/>
              <a:t>Améliorer la résilience globale des établissement de soins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F44596-D5E8-4F0B-975C-2808D9E63D41}"/>
              </a:ext>
            </a:extLst>
          </p:cNvPr>
          <p:cNvSpPr/>
          <p:nvPr/>
        </p:nvSpPr>
        <p:spPr>
          <a:xfrm>
            <a:off x="5208815" y="312734"/>
            <a:ext cx="6727372" cy="5598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Identifier les causes de la charge mentale et la situation : construction d’une </a:t>
            </a:r>
            <a:r>
              <a:rPr lang="fr-FR" dirty="0">
                <a:solidFill>
                  <a:schemeClr val="tx1">
                    <a:lumMod val="75000"/>
                  </a:schemeClr>
                </a:solidFill>
              </a:rPr>
              <a:t>enquête </a:t>
            </a:r>
            <a:r>
              <a:rPr lang="fr-FR" dirty="0">
                <a:solidFill>
                  <a:schemeClr val="bg1"/>
                </a:solidFill>
              </a:rPr>
              <a:t>en partenariat avec </a:t>
            </a:r>
            <a:r>
              <a:rPr lang="fr-FR" dirty="0" err="1">
                <a:solidFill>
                  <a:schemeClr val="bg1"/>
                </a:solidFill>
              </a:rPr>
              <a:t>Humapro</a:t>
            </a:r>
            <a:r>
              <a:rPr lang="fr-FR" dirty="0">
                <a:solidFill>
                  <a:schemeClr val="bg1"/>
                </a:solidFill>
              </a:rPr>
              <a:t> devenu </a:t>
            </a:r>
            <a:r>
              <a:rPr lang="fr-FR" dirty="0" err="1">
                <a:solidFill>
                  <a:schemeClr val="bg1"/>
                </a:solidFill>
              </a:rPr>
              <a:t>Humanino</a:t>
            </a:r>
            <a:endParaRPr lang="fr-FR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Permettre aux RSSI d’acquérir des </a:t>
            </a:r>
            <a:r>
              <a:rPr lang="fr-FR" dirty="0">
                <a:solidFill>
                  <a:schemeClr val="tx1">
                    <a:lumMod val="75000"/>
                  </a:schemeClr>
                </a:solidFill>
              </a:rPr>
              <a:t>compétences non techniques </a:t>
            </a:r>
            <a:r>
              <a:rPr lang="fr-FR" dirty="0"/>
              <a:t>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Gestion de la charge mentale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Négociation</a:t>
            </a:r>
          </a:p>
          <a:p>
            <a:endParaRPr lang="fr-FR" dirty="0"/>
          </a:p>
          <a:p>
            <a:pPr marL="342900" indent="-342900">
              <a:buFont typeface="+mj-lt"/>
              <a:buAutoNum type="arabicPeriod" startAt="3"/>
            </a:pPr>
            <a:r>
              <a:rPr lang="fr-FR" dirty="0"/>
              <a:t>Proposer une </a:t>
            </a:r>
            <a:r>
              <a:rPr lang="fr-FR" dirty="0">
                <a:solidFill>
                  <a:schemeClr val="tx1">
                    <a:lumMod val="75000"/>
                  </a:schemeClr>
                </a:solidFill>
              </a:rPr>
              <a:t>communication/sensibilisation </a:t>
            </a:r>
            <a:r>
              <a:rPr lang="fr-FR" dirty="0"/>
              <a:t> aux acteurs  en relation avec les RSSI</a:t>
            </a:r>
          </a:p>
          <a:p>
            <a:pPr marL="342900" indent="-342900">
              <a:buFont typeface="+mj-lt"/>
              <a:buAutoNum type="arabicPeriod" startAt="3"/>
            </a:pPr>
            <a:endParaRPr lang="fr-FR" dirty="0"/>
          </a:p>
          <a:p>
            <a:pPr marL="342900" indent="-342900">
              <a:buFont typeface="+mj-lt"/>
              <a:buAutoNum type="arabicPeriod" startAt="3"/>
            </a:pPr>
            <a:r>
              <a:rPr lang="fr-FR" dirty="0"/>
              <a:t>Transformer l’enquête en </a:t>
            </a:r>
            <a:r>
              <a:rPr lang="fr-FR" dirty="0">
                <a:solidFill>
                  <a:schemeClr val="tx1">
                    <a:lumMod val="75000"/>
                  </a:schemeClr>
                </a:solidFill>
              </a:rPr>
              <a:t>observatoire</a:t>
            </a:r>
            <a:r>
              <a:rPr lang="fr-FR" dirty="0"/>
              <a:t> (avec ENSP*)</a:t>
            </a:r>
          </a:p>
          <a:p>
            <a:pPr marL="342900" indent="-342900">
              <a:buFont typeface="+mj-lt"/>
              <a:buAutoNum type="arabicPeriod" startAt="3"/>
            </a:pPr>
            <a:endParaRPr lang="fr-FR" dirty="0"/>
          </a:p>
          <a:p>
            <a:r>
              <a:rPr lang="fr-FR" dirty="0"/>
              <a:t>A venir</a:t>
            </a:r>
          </a:p>
          <a:p>
            <a:pPr marL="342900" indent="-342900">
              <a:buFont typeface="+mj-lt"/>
              <a:buAutoNum type="arabicPeriod" startAt="3"/>
            </a:pPr>
            <a:endParaRPr lang="fr-FR" dirty="0"/>
          </a:p>
          <a:p>
            <a:pPr marL="342900" indent="-342900">
              <a:buFont typeface="+mj-lt"/>
              <a:buAutoNum type="arabicPeriod" startAt="5"/>
            </a:pPr>
            <a:r>
              <a:rPr lang="fr-FR" dirty="0"/>
              <a:t>Étendre l’observatoire à </a:t>
            </a:r>
            <a:r>
              <a:rPr lang="fr-FR" dirty="0">
                <a:solidFill>
                  <a:schemeClr val="tx1"/>
                </a:solidFill>
              </a:rPr>
              <a:t>d’autres population de RSSI </a:t>
            </a:r>
            <a:r>
              <a:rPr lang="fr-FR" dirty="0"/>
              <a:t>( (via club, et associations)</a:t>
            </a:r>
          </a:p>
          <a:p>
            <a:endParaRPr lang="fr-FR" dirty="0"/>
          </a:p>
          <a:p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*ENPS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nployer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Net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romoter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Score : taux de recommandation employeur</a:t>
            </a:r>
          </a:p>
          <a:p>
            <a:pPr algn="ctr"/>
            <a:endParaRPr lang="fr-FR" dirty="0"/>
          </a:p>
        </p:txBody>
      </p:sp>
      <p:pic>
        <p:nvPicPr>
          <p:cNvPr id="87" name="Image 86">
            <a:extLst>
              <a:ext uri="{FF2B5EF4-FFF2-40B4-BE49-F238E27FC236}">
                <a16:creationId xmlns:a16="http://schemas.microsoft.com/office/drawing/2014/main" id="{1F55A5B5-366E-4832-A20B-98935A7A7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11" y="5549952"/>
            <a:ext cx="1118457" cy="10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4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63700" y="3048899"/>
            <a:ext cx="8864600" cy="762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1148666" y="405813"/>
            <a:ext cx="9894667" cy="655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460"/>
              </a:lnSpc>
            </a:pPr>
            <a:r>
              <a:rPr lang="en-US" sz="4000" b="1" spc="3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ÉTAPES</a:t>
            </a:r>
          </a:p>
        </p:txBody>
      </p:sp>
      <p:sp>
        <p:nvSpPr>
          <p:cNvPr id="4" name="AutoShape 4"/>
          <p:cNvSpPr/>
          <p:nvPr/>
        </p:nvSpPr>
        <p:spPr>
          <a:xfrm>
            <a:off x="1283669" y="2465597"/>
            <a:ext cx="1279355" cy="124280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TextBox 5"/>
          <p:cNvSpPr txBox="1"/>
          <p:nvPr/>
        </p:nvSpPr>
        <p:spPr>
          <a:xfrm>
            <a:off x="-130628" y="3878807"/>
            <a:ext cx="3840706" cy="1263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366"/>
              </a:lnSpc>
            </a:pPr>
            <a:r>
              <a:rPr lang="en-US" sz="2200" spc="24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ET OUVERTURE DE L'ENQUÊTE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0627" y="5158243"/>
            <a:ext cx="2485439" cy="308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00"/>
              </a:lnSpc>
            </a:pPr>
            <a:r>
              <a:rPr lang="en-US" sz="1733" spc="17" dirty="0">
                <a:solidFill>
                  <a:srgbClr val="FFFFFF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Mai-</a:t>
            </a:r>
            <a:r>
              <a:rPr lang="en-US" sz="1733" spc="17" dirty="0" err="1">
                <a:solidFill>
                  <a:srgbClr val="FFFFFF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juin</a:t>
            </a:r>
            <a:r>
              <a:rPr lang="en-US" sz="1733" spc="17" dirty="0">
                <a:solidFill>
                  <a:srgbClr val="FFFFFF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 2024. </a:t>
            </a:r>
          </a:p>
        </p:txBody>
      </p:sp>
      <p:sp>
        <p:nvSpPr>
          <p:cNvPr id="7" name="AutoShape 7"/>
          <p:cNvSpPr/>
          <p:nvPr/>
        </p:nvSpPr>
        <p:spPr>
          <a:xfrm>
            <a:off x="4055549" y="2465597"/>
            <a:ext cx="1279355" cy="124280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TextBox 8"/>
          <p:cNvSpPr txBox="1"/>
          <p:nvPr/>
        </p:nvSpPr>
        <p:spPr>
          <a:xfrm>
            <a:off x="3267505" y="3875348"/>
            <a:ext cx="2917586" cy="16992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366"/>
              </a:lnSpc>
            </a:pPr>
            <a:r>
              <a:rPr lang="en-US" sz="2200" spc="24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 CONSTRUCTION FORMATION ET 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79941" y="5452105"/>
            <a:ext cx="2485439" cy="64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00"/>
              </a:lnSpc>
            </a:pPr>
            <a:r>
              <a:rPr lang="en-US" sz="1733" spc="17" dirty="0">
                <a:solidFill>
                  <a:srgbClr val="FFFFFF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sept 2024. flyer et Formation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6847208" y="2465597"/>
            <a:ext cx="1279355" cy="124280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11"/>
          <p:cNvSpPr txBox="1"/>
          <p:nvPr/>
        </p:nvSpPr>
        <p:spPr>
          <a:xfrm>
            <a:off x="6326137" y="4261885"/>
            <a:ext cx="2633604" cy="827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366"/>
              </a:lnSpc>
            </a:pPr>
            <a:r>
              <a:rPr lang="en-US" sz="2200" spc="24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OBSERVATOIRE METIER 2025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44165" y="5158243"/>
            <a:ext cx="2485439" cy="308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00"/>
              </a:lnSpc>
            </a:pPr>
            <a:r>
              <a:rPr lang="en-US" sz="1733" spc="17" dirty="0">
                <a:solidFill>
                  <a:srgbClr val="FFFFFF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Avec ENSP – sept 2025</a:t>
            </a:r>
          </a:p>
        </p:txBody>
      </p:sp>
      <p:sp>
        <p:nvSpPr>
          <p:cNvPr id="13" name="AutoShape 13"/>
          <p:cNvSpPr/>
          <p:nvPr/>
        </p:nvSpPr>
        <p:spPr>
          <a:xfrm>
            <a:off x="9628977" y="2465597"/>
            <a:ext cx="1279355" cy="124280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9008389" y="3731367"/>
            <a:ext cx="2769420" cy="2135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366"/>
              </a:lnSpc>
            </a:pPr>
            <a:r>
              <a:rPr lang="en-US" sz="2200" spc="24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OBSERVATOIRE</a:t>
            </a:r>
          </a:p>
          <a:p>
            <a:pPr algn="ctr" defTabSz="609630">
              <a:lnSpc>
                <a:spcPts val="3366"/>
              </a:lnSpc>
            </a:pPr>
            <a:r>
              <a:rPr lang="en-US" sz="2200" spc="24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FORMATION NEGOCIATION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53087" y="5798325"/>
            <a:ext cx="2485439" cy="308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00"/>
              </a:lnSpc>
            </a:pPr>
            <a:r>
              <a:rPr lang="fr-FR" sz="1733" spc="17" dirty="0">
                <a:solidFill>
                  <a:srgbClr val="FFFFFF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Sept 2025</a:t>
            </a:r>
            <a:endParaRPr lang="en-US" sz="1733" spc="17" dirty="0">
              <a:solidFill>
                <a:srgbClr val="FFFFFF"/>
              </a:solidFill>
              <a:latin typeface="Montserrat Light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A5ED9804-B11F-49A9-874A-6CA9E7546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ADA55C-3500-4AE8-9F7C-FBEAE13C7CA4}"/>
              </a:ext>
            </a:extLst>
          </p:cNvPr>
          <p:cNvSpPr txBox="1"/>
          <p:nvPr/>
        </p:nvSpPr>
        <p:spPr>
          <a:xfrm>
            <a:off x="1283668" y="2533000"/>
            <a:ext cx="1279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BD1EE8A-8800-403D-AA7B-46300992E6D6}"/>
              </a:ext>
            </a:extLst>
          </p:cNvPr>
          <p:cNvSpPr txBox="1"/>
          <p:nvPr/>
        </p:nvSpPr>
        <p:spPr>
          <a:xfrm>
            <a:off x="4036649" y="2539291"/>
            <a:ext cx="1279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0103EDF-BAD9-4017-94F3-50B3CC861CC3}"/>
              </a:ext>
            </a:extLst>
          </p:cNvPr>
          <p:cNvSpPr txBox="1"/>
          <p:nvPr/>
        </p:nvSpPr>
        <p:spPr>
          <a:xfrm>
            <a:off x="6834020" y="2521225"/>
            <a:ext cx="1279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4A15406-5EAC-47B0-ADDA-9536B5ABC7D5}"/>
              </a:ext>
            </a:extLst>
          </p:cNvPr>
          <p:cNvSpPr txBox="1"/>
          <p:nvPr/>
        </p:nvSpPr>
        <p:spPr>
          <a:xfrm>
            <a:off x="9627552" y="2544484"/>
            <a:ext cx="1279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82A9683-ABCF-4F9E-B132-E91B67AFC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11" y="5549952"/>
            <a:ext cx="1118457" cy="10886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32E27737-4DB5-2FA1-50BA-CDD5E162D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0153" y="177421"/>
            <a:ext cx="2623037" cy="24096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 err="1">
                <a:latin typeface="Britannic Bold" panose="020B0903060703020204" pitchFamily="34" charset="77"/>
              </a:rPr>
              <a:t>Enquête</a:t>
            </a:r>
            <a:r>
              <a:rPr lang="en-US" sz="4000" dirty="0">
                <a:latin typeface="Britannic Bold" panose="020B0903060703020204" pitchFamily="34" charset="77"/>
              </a:rPr>
              <a:t> : Charge </a:t>
            </a:r>
            <a:r>
              <a:rPr lang="en-US" sz="4000" dirty="0" err="1">
                <a:latin typeface="Britannic Bold" panose="020B0903060703020204" pitchFamily="34" charset="77"/>
              </a:rPr>
              <a:t>mentale</a:t>
            </a:r>
            <a:r>
              <a:rPr lang="en-US" sz="4000" dirty="0">
                <a:latin typeface="Britannic Bold" panose="020B0903060703020204" pitchFamily="34" charset="77"/>
              </a:rPr>
              <a:t> des RSSI</a:t>
            </a:r>
            <a:br>
              <a:rPr lang="en-US" sz="4000" dirty="0">
                <a:latin typeface="Britannic Bold" panose="020B0903060703020204" pitchFamily="34" charset="77"/>
              </a:rPr>
            </a:br>
            <a:r>
              <a:rPr lang="en-US" sz="4000" dirty="0">
                <a:latin typeface="Britannic Bold" panose="020B0903060703020204" pitchFamily="34" charset="77"/>
              </a:rPr>
              <a:t>2024</a:t>
            </a:r>
            <a:endParaRPr lang="en-US" sz="5400" dirty="0">
              <a:latin typeface="Britannic Bold" panose="020B0903060703020204" pitchFamily="34" charset="77"/>
            </a:endParaRPr>
          </a:p>
        </p:txBody>
      </p:sp>
      <p:pic>
        <p:nvPicPr>
          <p:cNvPr id="2" name="Image 1" descr="Une image contenant capture d’écran, dessin humoristique, graphisme, Animation&#10;&#10;Description générée automatiquement">
            <a:extLst>
              <a:ext uri="{FF2B5EF4-FFF2-40B4-BE49-F238E27FC236}">
                <a16:creationId xmlns:a16="http://schemas.microsoft.com/office/drawing/2014/main" id="{A85B6BD6-1B32-2BBD-1276-BC89B60BE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80" b="1"/>
          <a:stretch/>
        </p:blipFill>
        <p:spPr>
          <a:xfrm>
            <a:off x="1346628" y="3977378"/>
            <a:ext cx="3309455" cy="2703201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997478" cy="396197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473" y="3010533"/>
            <a:ext cx="6475010" cy="36700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2717" y="0"/>
            <a:ext cx="1700897" cy="37239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5032DA4-9930-44CE-AAA0-2028C3A82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171" y="5577951"/>
            <a:ext cx="1118457" cy="10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32E27737-4DB5-2FA1-50BA-CDD5E162D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010" y="1839449"/>
            <a:ext cx="5547872" cy="15895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 err="1">
                <a:latin typeface="Britannic Bold" panose="020B0903060703020204" pitchFamily="34" charset="77"/>
              </a:rPr>
              <a:t>Retex</a:t>
            </a:r>
            <a:r>
              <a:rPr lang="en-US" sz="5400" dirty="0">
                <a:latin typeface="Britannic Bold" panose="020B0903060703020204" pitchFamily="34" charset="77"/>
              </a:rPr>
              <a:t> co-construction formation charge </a:t>
            </a:r>
            <a:r>
              <a:rPr lang="en-US" sz="5400" dirty="0" err="1">
                <a:latin typeface="Britannic Bold" panose="020B0903060703020204" pitchFamily="34" charset="77"/>
              </a:rPr>
              <a:t>mentale</a:t>
            </a:r>
            <a:r>
              <a:rPr lang="en-US" sz="5400" dirty="0">
                <a:latin typeface="Britannic Bold" panose="020B0903060703020204" pitchFamily="34" charset="77"/>
              </a:rPr>
              <a:t> RSSI 2024</a:t>
            </a:r>
          </a:p>
        </p:txBody>
      </p:sp>
      <p:pic>
        <p:nvPicPr>
          <p:cNvPr id="2" name="Image 1" descr="Une image contenant capture d’écran, dessin humoristique, graphisme, Animation&#10;&#10;Description générée automatiquement">
            <a:extLst>
              <a:ext uri="{FF2B5EF4-FFF2-40B4-BE49-F238E27FC236}">
                <a16:creationId xmlns:a16="http://schemas.microsoft.com/office/drawing/2014/main" id="{A85B6BD6-1B32-2BBD-1276-BC89B60BE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80" b="1"/>
          <a:stretch/>
        </p:blipFill>
        <p:spPr>
          <a:xfrm>
            <a:off x="8016415" y="3429000"/>
            <a:ext cx="3269062" cy="2670208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361" y="3878422"/>
            <a:ext cx="4768968" cy="274531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56"/>
            <a:ext cx="6746329" cy="40614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7E323D1-BA1C-460D-A8DB-D93A307FA7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171" y="5577951"/>
            <a:ext cx="1118457" cy="10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4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32E27737-4DB5-2FA1-50BA-CDD5E162D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044" y="379724"/>
            <a:ext cx="4684830" cy="15895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>
                <a:latin typeface="Britannic Bold" panose="020B0903060703020204" pitchFamily="34" charset="77"/>
              </a:rPr>
              <a:t>Flyer charge </a:t>
            </a:r>
            <a:r>
              <a:rPr lang="en-US" sz="5400" dirty="0" err="1">
                <a:latin typeface="Britannic Bold" panose="020B0903060703020204" pitchFamily="34" charset="77"/>
              </a:rPr>
              <a:t>mentale</a:t>
            </a:r>
            <a:r>
              <a:rPr lang="en-US" sz="5400" dirty="0">
                <a:latin typeface="Britannic Bold" panose="020B0903060703020204" pitchFamily="34" charset="77"/>
              </a:rPr>
              <a:t> RSSI</a:t>
            </a:r>
          </a:p>
        </p:txBody>
      </p:sp>
      <p:pic>
        <p:nvPicPr>
          <p:cNvPr id="2" name="Image 1" descr="Une image contenant capture d’écran, dessin humoristique, graphisme, Animation&#10;&#10;Description générée automatiquement">
            <a:extLst>
              <a:ext uri="{FF2B5EF4-FFF2-40B4-BE49-F238E27FC236}">
                <a16:creationId xmlns:a16="http://schemas.microsoft.com/office/drawing/2014/main" id="{A85B6BD6-1B32-2BBD-1276-BC89B60BE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80" b="1"/>
          <a:stretch/>
        </p:blipFill>
        <p:spPr>
          <a:xfrm>
            <a:off x="7092224" y="2735348"/>
            <a:ext cx="3714469" cy="3034021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5308979" cy="68502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F33D305-AB07-4282-9086-0F6A9001A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566" y="5769369"/>
            <a:ext cx="1118457" cy="10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3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>
            <a:extLst>
              <a:ext uri="{FF2B5EF4-FFF2-40B4-BE49-F238E27FC236}">
                <a16:creationId xmlns:a16="http://schemas.microsoft.com/office/drawing/2014/main" id="{1D91B358-C46A-447B-8B33-8FCDE60B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5" y="6099858"/>
            <a:ext cx="4091775" cy="660488"/>
          </a:xfrm>
        </p:spPr>
        <p:txBody>
          <a:bodyPr/>
          <a:lstStyle/>
          <a:p>
            <a:pPr algn="l"/>
            <a:r>
              <a:rPr lang="fr-FR" sz="2400" dirty="0">
                <a:solidFill>
                  <a:schemeClr val="bg1"/>
                </a:solidFill>
              </a:rPr>
              <a:t>L’Esprit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d’échange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Espace réservé du contenu 23">
            <a:extLst>
              <a:ext uri="{FF2B5EF4-FFF2-40B4-BE49-F238E27FC236}">
                <a16:creationId xmlns:a16="http://schemas.microsoft.com/office/drawing/2014/main" id="{483EDCB7-DDCD-4BD8-995E-AE5CA1AB95B0}"/>
              </a:ext>
            </a:extLst>
          </p:cNvPr>
          <p:cNvSpPr txBox="1">
            <a:spLocks/>
          </p:cNvSpPr>
          <p:nvPr/>
        </p:nvSpPr>
        <p:spPr>
          <a:xfrm>
            <a:off x="852257" y="1545456"/>
            <a:ext cx="10555549" cy="1922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3538" indent="-3635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3600" b="1" kern="1200">
                <a:solidFill>
                  <a:srgbClr val="3B42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00" kern="1200">
                <a:solidFill>
                  <a:srgbClr val="3B42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300" b="0" dirty="0">
                <a:solidFill>
                  <a:schemeClr val="tx2"/>
                </a:solidFill>
              </a:rPr>
              <a:t>Suite …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300" b="0" dirty="0">
                <a:solidFill>
                  <a:schemeClr val="tx2"/>
                </a:solidFill>
              </a:rPr>
              <a:t>Résultats de l’observatoire charge mentale des RSSI santé 2025 et formation à la négociation : 11 sept 2025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sz="2300" b="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300" b="0" dirty="0">
                <a:solidFill>
                  <a:schemeClr val="tx2"/>
                </a:solidFill>
              </a:rPr>
              <a:t>Intégration d’autres populations de RSSI / club et associations par secteurs … dans l’observatoire 2026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sz="2300" b="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300" b="0" dirty="0">
                <a:solidFill>
                  <a:schemeClr val="tx2"/>
                </a:solidFill>
              </a:rPr>
              <a:t>Actions communes de reconnaissance et de formations/accompagnements : 2026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300" b="0" dirty="0">
                <a:solidFill>
                  <a:schemeClr val="tx2"/>
                </a:solidFill>
              </a:rPr>
              <a:t>Observatoire Européen …</a:t>
            </a:r>
            <a:endParaRPr lang="en-US" sz="2300" b="0" dirty="0">
              <a:solidFill>
                <a:schemeClr val="tx2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CB68D18-A352-47D3-8E23-C575EAF01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802" y="4768228"/>
            <a:ext cx="1118457" cy="1088631"/>
          </a:xfrm>
          <a:prstGeom prst="rect">
            <a:avLst/>
          </a:prstGeom>
        </p:spPr>
      </p:pic>
      <p:pic>
        <p:nvPicPr>
          <p:cNvPr id="1026" name="Image 1" descr="signature_965537268">
            <a:extLst>
              <a:ext uri="{FF2B5EF4-FFF2-40B4-BE49-F238E27FC236}">
                <a16:creationId xmlns:a16="http://schemas.microsoft.com/office/drawing/2014/main" id="{59553542-4512-40E6-BCF6-3B61D6C0A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793" y="4768228"/>
            <a:ext cx="4296912" cy="109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F4E28FF-05B6-4F36-B976-9A8A78D59F0F}"/>
              </a:ext>
            </a:extLst>
          </p:cNvPr>
          <p:cNvSpPr txBox="1"/>
          <p:nvPr/>
        </p:nvSpPr>
        <p:spPr>
          <a:xfrm>
            <a:off x="8620162" y="5628856"/>
            <a:ext cx="1977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 tooltip="http://www.humanino.re"/>
              </a:rPr>
              <a:t>www.humanino.re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3FC67C7-5BDD-4EDB-83EF-41725C9F4F6C}"/>
              </a:ext>
            </a:extLst>
          </p:cNvPr>
          <p:cNvSpPr txBox="1"/>
          <p:nvPr/>
        </p:nvSpPr>
        <p:spPr>
          <a:xfrm>
            <a:off x="4718723" y="5740028"/>
            <a:ext cx="2710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https://www.rssi-sante.fr/</a:t>
            </a:r>
          </a:p>
        </p:txBody>
      </p:sp>
    </p:spTree>
    <p:extLst>
      <p:ext uri="{BB962C8B-B14F-4D97-AF65-F5344CB8AC3E}">
        <p14:creationId xmlns:p14="http://schemas.microsoft.com/office/powerpoint/2010/main" val="3106076929"/>
      </p:ext>
    </p:extLst>
  </p:cSld>
  <p:clrMapOvr>
    <a:masterClrMapping/>
  </p:clrMapOvr>
</p:sld>
</file>

<file path=ppt/theme/theme1.xml><?xml version="1.0" encoding="utf-8"?>
<a:theme xmlns:a="http://schemas.openxmlformats.org/drawingml/2006/main" name="CLUSIF">
  <a:themeElements>
    <a:clrScheme name="Clusif">
      <a:dk1>
        <a:srgbClr val="232D49"/>
      </a:dk1>
      <a:lt1>
        <a:sysClr val="window" lastClr="FFFFFF"/>
      </a:lt1>
      <a:dk2>
        <a:srgbClr val="44546A"/>
      </a:dk2>
      <a:lt2>
        <a:srgbClr val="FFFFFF"/>
      </a:lt2>
      <a:accent1>
        <a:srgbClr val="5B9BD5"/>
      </a:accent1>
      <a:accent2>
        <a:srgbClr val="C20E1A"/>
      </a:accent2>
      <a:accent3>
        <a:srgbClr val="FFC000"/>
      </a:accent3>
      <a:accent4>
        <a:srgbClr val="ED7D31"/>
      </a:accent4>
      <a:accent5>
        <a:srgbClr val="A5A5A5"/>
      </a:accent5>
      <a:accent6>
        <a:srgbClr val="44546A"/>
      </a:accent6>
      <a:hlink>
        <a:srgbClr val="44546A"/>
      </a:hlink>
      <a:folHlink>
        <a:srgbClr val="44546A"/>
      </a:folHlink>
    </a:clrScheme>
    <a:fontScheme name="Personnalisé 1">
      <a:majorFont>
        <a:latin typeface="ITC Avant Garde Gothic LT Boo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Espace RSSU du CLUSIF - Fév 2022.potx" id="{CF0B647A-82B6-491A-9663-6C5231B48C4C}" vid="{9C0E77F7-19EB-4349-A688-7E03BADA307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898FD12D182E44A297DE08CCDFB0B0" ma:contentTypeVersion="6" ma:contentTypeDescription="Crée un document." ma:contentTypeScope="" ma:versionID="93a6efd1bc355d8b5500bfb3041e5c2e">
  <xsd:schema xmlns:xsd="http://www.w3.org/2001/XMLSchema" xmlns:xs="http://www.w3.org/2001/XMLSchema" xmlns:p="http://schemas.microsoft.com/office/2006/metadata/properties" xmlns:ns2="c90c0d0a-0b6f-4f48-a60f-ce0fbcfcd2ea" targetNamespace="http://schemas.microsoft.com/office/2006/metadata/properties" ma:root="true" ma:fieldsID="d3ad44b3f8252f89b67fa218116bc28a" ns2:_="">
    <xsd:import namespace="c90c0d0a-0b6f-4f48-a60f-ce0fbcfcd2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c0d0a-0b6f-4f48-a60f-ce0fbcfcd2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69FEB8-3A20-4519-AA98-92F3953977D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A7A005B-4036-4942-B105-C4409FF2DB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c0d0a-0b6f-4f48-a60f-ce0fbcfcd2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5075DC-C8C8-4FED-91FE-3C00161AC9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Espace RSSI du CLUSIF - Fév 2022</Template>
  <TotalTime>1666</TotalTime>
  <Words>332</Words>
  <Application>Microsoft Office PowerPoint</Application>
  <PresentationFormat>Grand écran</PresentationFormat>
  <Paragraphs>62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Britannic Bold</vt:lpstr>
      <vt:lpstr>Calibri</vt:lpstr>
      <vt:lpstr>ITC Avant Garde Pro Bk</vt:lpstr>
      <vt:lpstr>Montserrat Classic</vt:lpstr>
      <vt:lpstr>Montserrat Light</vt:lpstr>
      <vt:lpstr>Wingdings</vt:lpstr>
      <vt:lpstr>CLUSIF</vt:lpstr>
      <vt:lpstr>Analyse dE la charge mentale des RSSI santé</vt:lpstr>
      <vt:lpstr>4 constats</vt:lpstr>
      <vt:lpstr>Présentation PowerPoint</vt:lpstr>
      <vt:lpstr>Présentation PowerPoint</vt:lpstr>
      <vt:lpstr>Enquête : Charge mentale des RSSI 2024</vt:lpstr>
      <vt:lpstr>Retex co-construction formation charge mentale RSSI 2024</vt:lpstr>
      <vt:lpstr>Flyer charge mentale RSSI</vt:lpstr>
      <vt:lpstr>L’Esprit d’échange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TOURRON Philippe</dc:creator>
  <cp:lastModifiedBy>TOURRON Philippe</cp:lastModifiedBy>
  <cp:revision>15</cp:revision>
  <cp:lastPrinted>2018-06-26T10:05:06Z</cp:lastPrinted>
  <dcterms:created xsi:type="dcterms:W3CDTF">2025-09-02T15:37:59Z</dcterms:created>
  <dcterms:modified xsi:type="dcterms:W3CDTF">2025-09-03T19:24:45Z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0x0101001C898FD12D182E44A297DE08CCDFB0B0</vt:lpwstr>
  </property>
  <property fmtid="{D5CDD505-2E9C-101B-9397-08002B2CF9AE}" pid="3" name="MSIP_Label_1dc4716b-92d5-4aa9-93a8-2ed8b74a3ef4_Enabled">
    <vt:lpwstr>true</vt:lpwstr>
  </property>
  <property fmtid="{D5CDD505-2E9C-101B-9397-08002B2CF9AE}" pid="4" name="MSIP_Label_1dc4716b-92d5-4aa9-93a8-2ed8b74a3ef4_SetDate">
    <vt:lpwstr>2022-10-29T09:13:30Z</vt:lpwstr>
  </property>
  <property fmtid="{D5CDD505-2E9C-101B-9397-08002B2CF9AE}" pid="5" name="MSIP_Label_1dc4716b-92d5-4aa9-93a8-2ed8b74a3ef4_Method">
    <vt:lpwstr>Standard</vt:lpwstr>
  </property>
  <property fmtid="{D5CDD505-2E9C-101B-9397-08002B2CF9AE}" pid="6" name="MSIP_Label_1dc4716b-92d5-4aa9-93a8-2ed8b74a3ef4_Name">
    <vt:lpwstr>1dc4716b-92d5-4aa9-93a8-2ed8b74a3ef4</vt:lpwstr>
  </property>
  <property fmtid="{D5CDD505-2E9C-101B-9397-08002B2CF9AE}" pid="7" name="MSIP_Label_1dc4716b-92d5-4aa9-93a8-2ed8b74a3ef4_SiteId">
    <vt:lpwstr>aa06dce7-99d7-403b-8a08-0c5f50471e64</vt:lpwstr>
  </property>
  <property fmtid="{D5CDD505-2E9C-101B-9397-08002B2CF9AE}" pid="8" name="MSIP_Label_1dc4716b-92d5-4aa9-93a8-2ed8b74a3ef4_ActionId">
    <vt:lpwstr>057ac6dc-e202-4c47-ba58-b71f117e99b3</vt:lpwstr>
  </property>
  <property fmtid="{D5CDD505-2E9C-101B-9397-08002B2CF9AE}" pid="9" name="MSIP_Label_1dc4716b-92d5-4aa9-93a8-2ed8b74a3ef4_ContentBits">
    <vt:lpwstr>0</vt:lpwstr>
  </property>
</Properties>
</file>